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SIT-Title-image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SIT-Section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SIT-Key-Idea-image-2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3" Type="http://schemas.openxmlformats.org/officeDocument/2006/relationships/image" Target="../media/image-1010-3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SIT-Closing-image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822960"/>
            <a:ext cx="1508760" cy="53035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914400" y="1828800"/>
            <a:ext cx="6675120" cy="2057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8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Lecture title</a:t>
            </a: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400" y="4023360"/>
            <a:ext cx="66751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rgbClr val="FE5823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dirty="0">
                <a:solidFill>
                  <a:srgbClr val="FE5823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Course name · Lecture 1</a:t>
            </a:r>
            <a:endParaRPr lang="en-US" sz="22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914400" y="58978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LECTURER NAME  |  DEPARTMENT  |  DATE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Section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72968" y="141732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Section title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132320" y="4572000"/>
            <a:ext cx="4142232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12000" b="1" dirty="0">
                <a:solidFill>
                  <a:srgbClr val="FE58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r" indent="0" marL="0">
              <a:buNone/>
            </a:pPr>
            <a:r>
              <a:rPr lang="en-US" sz="12000" b="1" dirty="0">
                <a:solidFill>
                  <a:srgbClr val="FE58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828800"/>
            <a:ext cx="10362895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828800"/>
            <a:ext cx="498348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291072" y="1828800"/>
            <a:ext cx="498348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Key Ide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224"/>
            <a:ext cx="146304" cy="1444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2144" y="17373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IDEA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14400" y="2240280"/>
            <a:ext cx="9326880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One sentence students should remember.</a:t>
            </a:r>
            <a:endParaRPr lang="en-US" sz="36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Equa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331720"/>
            <a:ext cx="10362895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det(AB) = det(A) det(B)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914400" y="4251960"/>
            <a:ext cx="10362895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600" dirty="0">
                <a:solidFill>
                  <a:srgbClr val="4963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1600" dirty="0">
                <a:solidFill>
                  <a:srgbClr val="4963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Caption or condition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Imag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CFDFDC"/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0" y="0"/>
            <a:ext cx="557784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dirty="0"/>
            </a:lvl1pPr>
          </a:lstStyle>
          <a:p>
            <a:pPr algn="l" indent="0" marL="0">
              <a:buNone/>
            </a:pPr>
            <a:r>
              <a:rPr lang="en-US" dirty="0">
                <a:solidFill>
                  <a:srgbClr val="000000"/>
                </a:solidFill>
              </a:rPr>
              <a:t>Drag an image here</a:t>
            </a:r>
            <a:endParaRPr lang="en-US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0" y="310896"/>
            <a:ext cx="260604" cy="2011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710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6" name="Text 2"/>
          <p:cNvSpPr/>
          <p:nvPr>
            <p:ph idx="104" type="title" hasCustomPrompt="1"/>
          </p:nvPr>
        </p:nvSpPr>
        <p:spPr>
          <a:xfrm>
            <a:off x="6217920" y="777240"/>
            <a:ext cx="5059375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0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6217920" y="2103120"/>
            <a:ext cx="5059375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Co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Shape 1"/>
          <p:cNvSpPr/>
          <p:nvPr/>
        </p:nvSpPr>
        <p:spPr>
          <a:xfrm>
            <a:off x="914400" y="1783080"/>
            <a:ext cx="10362895" cy="4480560"/>
          </a:xfrm>
          <a:prstGeom prst="rect">
            <a:avLst>
              <a:gd name="adj" fmla="val 1633"/>
            </a:avLst>
          </a:prstGeom>
          <a:solidFill>
            <a:srgbClr val="EAF1F0"/>
          </a:solidFill>
          <a:ln/>
        </p:spPr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1234440" y="2011680"/>
            <a:ext cx="9722815" cy="4023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print("Hello, SIT")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Lab Activit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Shape 1"/>
          <p:cNvSpPr/>
          <p:nvPr/>
        </p:nvSpPr>
        <p:spPr>
          <a:xfrm>
            <a:off x="914400" y="1783080"/>
            <a:ext cx="5120640" cy="4480560"/>
          </a:xfrm>
          <a:prstGeom prst="rect">
            <a:avLst>
              <a:gd name="adj" fmla="val 1633"/>
            </a:avLst>
          </a:prstGeom>
          <a:solidFill>
            <a:srgbClr val="E3F0F0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2112264"/>
            <a:ext cx="146304" cy="1444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517904" y="2057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TASK</a:t>
            </a:r>
            <a:endParaRPr lang="en-US" sz="1000" dirty="0"/>
          </a:p>
        </p:txBody>
      </p:sp>
      <p:sp>
        <p:nvSpPr>
          <p:cNvPr id="8" name="Text 3"/>
          <p:cNvSpPr/>
          <p:nvPr>
            <p:ph idx="106" type="body" hasCustomPrompt="1"/>
          </p:nvPr>
        </p:nvSpPr>
        <p:spPr>
          <a:xfrm>
            <a:off x="1280160" y="2514600"/>
            <a:ext cx="438912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Describe the task in one or two sentences.</a:t>
            </a:r>
            <a:endParaRPr lang="en-US" sz="18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2112264"/>
            <a:ext cx="146304" cy="14447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21424" y="2057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STEPS</a:t>
            </a:r>
            <a:endParaRPr lang="en-US" sz="1000" dirty="0"/>
          </a:p>
        </p:txBody>
      </p:sp>
      <p:sp>
        <p:nvSpPr>
          <p:cNvPr id="11" name="Text 4"/>
          <p:cNvSpPr/>
          <p:nvPr>
            <p:ph idx="109" type="body" hasCustomPrompt="1"/>
          </p:nvPr>
        </p:nvSpPr>
        <p:spPr>
          <a:xfrm>
            <a:off x="6583680" y="2514600"/>
            <a:ext cx="4693615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Step 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Summar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828800"/>
            <a:ext cx="10362895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914400" y="5440680"/>
            <a:ext cx="10362895" cy="0"/>
          </a:xfrm>
          <a:prstGeom prst="line">
            <a:avLst/>
          </a:prstGeom>
          <a:noFill/>
          <a:ln w="9525">
            <a:solidFill>
              <a:srgbClr val="8AC4C7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678424"/>
            <a:ext cx="146304" cy="14447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152144" y="56235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NEXT LECTURE</a:t>
            </a:r>
            <a:endParaRPr lang="en-US" sz="1000" dirty="0"/>
          </a:p>
        </p:txBody>
      </p:sp>
      <p:sp>
        <p:nvSpPr>
          <p:cNvPr id="9" name="Text 3"/>
          <p:cNvSpPr/>
          <p:nvPr>
            <p:ph idx="107" type="body" hasCustomPrompt="1"/>
          </p:nvPr>
        </p:nvSpPr>
        <p:spPr>
          <a:xfrm>
            <a:off x="3108960" y="5596128"/>
            <a:ext cx="816833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Topic of the next lecture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COURSE CODE  |  LECTURE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822960"/>
            <a:ext cx="1508760" cy="53035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914400" y="2011680"/>
            <a:ext cx="66751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60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Questions?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400" y="36118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lecturer.name@sit.edu.et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914400" y="59436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SHAGGAR INSTITUTE OF TECHNOLOGY  |  EXCELLENCE IN SCIENCE AND TECHNOLOGY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914400" y="1828800"/>
            <a:ext cx="66751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Determinants and their properties</a:t>
            </a:r>
            <a:endParaRPr lang="en-US" sz="4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914400" y="40233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E5823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Linear Algebra · Lecture 4</a:t>
            </a:r>
            <a:endParaRPr lang="en-US" sz="22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914400" y="5897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1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DR. LECTURER NAME  |  DEPARTMENT OF MATHEMATICS  |  OCTOBER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Today's learning outcomes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828800"/>
            <a:ext cx="10362895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By the end of this lecture you will be able to: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compute determinants by cofactor expansion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row operations to simplify a determinant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relate the determinant to invertibility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72968" y="141732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Definition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132320" y="4572000"/>
            <a:ext cx="41422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2000" b="1" dirty="0">
                <a:solidFill>
                  <a:srgbClr val="FE58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Two ways to compute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828800"/>
            <a:ext cx="4983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Cofactor expansion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Expand along any row or column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Best when a row has many zeros</a:t>
            </a:r>
            <a:endParaRPr lang="en-US" sz="2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291072" y="1828800"/>
            <a:ext cx="4983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Row reduction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Reduce to triangular form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Track swaps and scalings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914400" y="2240280"/>
            <a:ext cx="9326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 matrix is invertible exactly when its determinant is not zero.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equation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2331720"/>
            <a:ext cx="103628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det(AB) = det(A) · det(B)</a:t>
            </a:r>
            <a:endParaRPr lang="en-US" sz="4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914400" y="4251960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4963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Holds for all n × n matrices A and B. Insert &gt; Equation for full notation.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4" type="title" hasCustomPrompt="1"/>
          </p:nvPr>
        </p:nvSpPr>
        <p:spPr>
          <a:xfrm>
            <a:off x="6217920" y="777240"/>
            <a:ext cx="50593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Figure with explanation</a:t>
            </a:r>
            <a:endParaRPr lang="en-US" sz="3000" dirty="0"/>
          </a:p>
        </p:txBody>
      </p:sp>
      <p:sp>
        <p:nvSpPr>
          <p:cNvPr id="3" name="Text 2"/>
          <p:cNvSpPr/>
          <p:nvPr>
            <p:ph idx="105" type="body" hasCustomPrompt="1"/>
          </p:nvPr>
        </p:nvSpPr>
        <p:spPr>
          <a:xfrm>
            <a:off x="6217920" y="2103120"/>
            <a:ext cx="505937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Drop a diagram, photo or chart on the left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Keep the text to three short points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Credit the source under the figure</a:t>
            </a:r>
            <a:endParaRPr lang="en-US" sz="1800" dirty="0"/>
          </a:p>
        </p:txBody>
      </p:sp>
      <p:sp>
        <p:nvSpPr>
          <p:cNvPr id="4" name="Text 1"/>
          <p:cNvSpPr/>
          <p:nvPr>
            <p:ph idx="101" hasCustomPrompt="1"/>
          </p:nvPr>
        </p:nvSpPr>
        <p:spPr>
          <a:xfrm>
            <a:off x="0" y="0"/>
            <a:ext cx="5577840" cy="6858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Check it numerically</a:t>
            </a:r>
            <a:endParaRPr lang="en-US" sz="32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234440" y="2011680"/>
            <a:ext cx="9722815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import numpy as np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A = np.random.rand(3, 3)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B = np.random.rand(3, 3)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print(np.isclose(np.linalg.det(A @ B),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                 np.linalg.det(A) * np.linalg.det(B)))  # True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In-class activity · 15 min</a:t>
            </a:r>
            <a:endParaRPr lang="en-US" sz="3200" dirty="0"/>
          </a:p>
        </p:txBody>
      </p:sp>
      <p:sp>
        <p:nvSpPr>
          <p:cNvPr id="3" name="Text 3"/>
          <p:cNvSpPr/>
          <p:nvPr>
            <p:ph idx="106" type="body" hasCustomPrompt="1"/>
          </p:nvPr>
        </p:nvSpPr>
        <p:spPr>
          <a:xfrm>
            <a:off x="1280160" y="2514600"/>
            <a:ext cx="43891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Compute det(A) for the 3 × 3 matrix on the board using both methods. Compare the number of operations.</a:t>
            </a:r>
            <a:endParaRPr lang="en-US" sz="1800" dirty="0"/>
          </a:p>
        </p:txBody>
      </p:sp>
      <p:sp>
        <p:nvSpPr>
          <p:cNvPr id="4" name="Text 4"/>
          <p:cNvSpPr/>
          <p:nvPr>
            <p:ph idx="109" type="body" hasCustomPrompt="1"/>
          </p:nvPr>
        </p:nvSpPr>
        <p:spPr>
          <a:xfrm>
            <a:off x="6583680" y="2514600"/>
            <a:ext cx="4693615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 individually for 5 minutes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Compare with your partner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 ready to present one method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Summary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828800"/>
            <a:ext cx="10362895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det(A) = ad − bc for 2 × 2 matrices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Row operations change the determinant in predictable ways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det(AB) = det(A) det(B)</a:t>
            </a:r>
            <a:endParaRPr lang="en-US" sz="2000" dirty="0"/>
          </a:p>
        </p:txBody>
      </p:sp>
      <p:sp>
        <p:nvSpPr>
          <p:cNvPr id="4" name="Text 3"/>
          <p:cNvSpPr/>
          <p:nvPr>
            <p:ph idx="107" type="body" hasCustomPrompt="1"/>
          </p:nvPr>
        </p:nvSpPr>
        <p:spPr>
          <a:xfrm>
            <a:off x="3108960" y="5596128"/>
            <a:ext cx="8168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Eigenvalues and eigenvectors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914400" y="2011680"/>
            <a:ext cx="6675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Questions?</a:t>
            </a:r>
            <a:endParaRPr lang="en-US" sz="6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914400" y="36118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lecturer.name@sit.edu.et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Office hours: Tue 14:00–16:00, Block B 204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Shaggar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 Lecture Template</dc:title>
  <dc:subject>PptxGenJS Presentation</dc:subject>
  <dc:creator>Shaggar Institute of Technology</dc:creator>
  <cp:lastModifiedBy>Shaggar Institute of Technology</cp:lastModifiedBy>
  <cp:revision>1</cp:revision>
  <dcterms:created xsi:type="dcterms:W3CDTF">2026-11-02T15:11:40Z</dcterms:created>
  <dcterms:modified xsi:type="dcterms:W3CDTF">2026-11-02T15:11:40Z</dcterms:modified>
</cp:coreProperties>
</file>